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4" r:id="rId1"/>
  </p:sldMasterIdLst>
  <p:notesMasterIdLst>
    <p:notesMasterId r:id="rId14"/>
  </p:notesMasterIdLst>
  <p:sldIdLst>
    <p:sldId id="378" r:id="rId2"/>
    <p:sldId id="426" r:id="rId3"/>
    <p:sldId id="413" r:id="rId4"/>
    <p:sldId id="411" r:id="rId5"/>
    <p:sldId id="427" r:id="rId6"/>
    <p:sldId id="428" r:id="rId7"/>
    <p:sldId id="425" r:id="rId8"/>
    <p:sldId id="432" r:id="rId9"/>
    <p:sldId id="417" r:id="rId10"/>
    <p:sldId id="418" r:id="rId11"/>
    <p:sldId id="431" r:id="rId12"/>
    <p:sldId id="382" r:id="rId13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E00"/>
    <a:srgbClr val="5C2801"/>
    <a:srgbClr val="6F6754"/>
    <a:srgbClr val="B7B09F"/>
    <a:srgbClr val="79805A"/>
    <a:srgbClr val="2D9F97"/>
    <a:srgbClr val="5B7FB5"/>
    <a:srgbClr val="9D7792"/>
    <a:srgbClr val="B16D4D"/>
    <a:srgbClr val="9A43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60" autoAdjust="0"/>
    <p:restoredTop sz="85956" autoAdjust="0"/>
  </p:normalViewPr>
  <p:slideViewPr>
    <p:cSldViewPr>
      <p:cViewPr>
        <p:scale>
          <a:sx n="80" d="100"/>
          <a:sy n="80" d="100"/>
        </p:scale>
        <p:origin x="-1212" y="-72"/>
      </p:cViewPr>
      <p:guideLst>
        <p:guide orient="horz" pos="4272"/>
        <p:guide pos="4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38F1C6-0FC7-4337-BC08-EF3930B9E60D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AEA692A-D9B4-422B-83AF-73CD1DB16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66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692A-D9B4-422B-83AF-73CD1DB16F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8CC57-B20E-4C02-B34C-579FAE58E922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ecoveryAct SmartGrid_program templat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6" y="0"/>
            <a:ext cx="9140307" cy="6858000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2362200"/>
            <a:ext cx="7086600" cy="1524000"/>
          </a:xfrm>
          <a:prstGeom prst="rect">
            <a:avLst/>
          </a:prstGeom>
        </p:spPr>
        <p:txBody>
          <a:bodyPr anchor="b"/>
          <a:lstStyle>
            <a:lvl1pPr marL="0" indent="0">
              <a:defRPr sz="44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3886200"/>
            <a:ext cx="6324600" cy="533400"/>
          </a:xfrm>
          <a:prstGeom prst="rect">
            <a:avLst/>
          </a:prstGeom>
        </p:spPr>
        <p:txBody>
          <a:bodyPr/>
          <a:lstStyle>
            <a:lvl1pPr marL="0" indent="0">
              <a:defRPr sz="18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Presentation Subtitle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1066800"/>
            <a:ext cx="1752600" cy="533400"/>
          </a:xfrm>
          <a:prstGeom prst="rect">
            <a:avLst/>
          </a:prstGeom>
        </p:spPr>
        <p:txBody>
          <a:bodyPr/>
          <a:lstStyle>
            <a:lvl1pPr>
              <a:defRPr sz="22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MM.DD.YYYY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rumb Trail, Tag Lin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304800" y="685800"/>
            <a:ext cx="8507104" cy="228600"/>
          </a:xfrm>
          <a:prstGeom prst="rect">
            <a:avLst/>
          </a:prstGeom>
        </p:spPr>
        <p:txBody>
          <a:bodyPr anchor="ctr"/>
          <a:lstStyle>
            <a:lvl1pPr>
              <a:defRPr lang="en-US" sz="1200" b="0" i="0" kern="120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» Subsection › Description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914400"/>
            <a:ext cx="8507104" cy="60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00000"/>
              </a:lnSpc>
              <a:defRPr sz="2000" b="1" i="0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tagline text. The tagline should be a complete sentence with a period.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05850" y="6534150"/>
            <a:ext cx="526473" cy="233548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pPr marL="0" indent="0">
              <a:buFont typeface="Arial" pitchFamily="34" charset="0"/>
              <a:buNone/>
            </a:pPr>
            <a:fld id="{1753A05B-CB96-436E-B277-DFD293FE756D}" type="slidenum">
              <a:rPr lang="en-US" sz="1100" smtClean="0">
                <a:solidFill>
                  <a:schemeClr val="tx1"/>
                </a:solidFill>
              </a:rPr>
              <a:pPr marL="0" indent="0">
                <a:buFont typeface="Arial" pitchFamily="34" charset="0"/>
                <a:buNone/>
              </a:pPr>
              <a:t>‹#›</a:t>
            </a:fld>
            <a:endParaRPr lang="en-US" sz="1100" dirty="0" err="1" smtClean="0">
              <a:solidFill>
                <a:schemeClr val="tx1"/>
              </a:solidFill>
            </a:endParaRPr>
          </a:p>
        </p:txBody>
      </p:sp>
      <p:sp>
        <p:nvSpPr>
          <p:cNvPr id="19" name="Content Placeholder 3"/>
          <p:cNvSpPr>
            <a:spLocks noGrp="1"/>
          </p:cNvSpPr>
          <p:nvPr>
            <p:ph sz="quarter" idx="11"/>
          </p:nvPr>
        </p:nvSpPr>
        <p:spPr>
          <a:xfrm>
            <a:off x="304800" y="1676400"/>
            <a:ext cx="8534400" cy="4419600"/>
          </a:xfrm>
          <a:prstGeom prst="rect">
            <a:avLst/>
          </a:prstGeom>
          <a:ln w="12700">
            <a:noFill/>
          </a:ln>
        </p:spPr>
        <p:txBody>
          <a:bodyPr tIns="91440" bIns="91440"/>
          <a:lstStyle>
            <a:lvl1pPr marL="177800" indent="-177800">
              <a:lnSpc>
                <a:spcPct val="100000"/>
              </a:lnSpc>
              <a:buSzPct val="125000"/>
              <a:buFont typeface="Arial" pitchFamily="34" charset="0"/>
              <a:buChar char="•"/>
              <a:defRPr sz="1600" i="0">
                <a:solidFill>
                  <a:schemeClr val="tx1"/>
                </a:solidFill>
              </a:defRPr>
            </a:lvl1pPr>
            <a:lvl2pPr marL="341313" indent="-163513">
              <a:lnSpc>
                <a:spcPct val="100000"/>
              </a:lnSpc>
              <a:buFont typeface="Palatino Linotype" pitchFamily="18" charset="0"/>
              <a:buChar char="–"/>
              <a:defRPr sz="1600">
                <a:solidFill>
                  <a:schemeClr val="tx1"/>
                </a:solidFill>
              </a:defRPr>
            </a:lvl2pPr>
            <a:lvl3pPr marL="519113" indent="-177800">
              <a:lnSpc>
                <a:spcPct val="100000"/>
              </a:lnSpc>
              <a:buFont typeface="Courier New" pitchFamily="49" charset="0"/>
              <a:buChar char="o"/>
              <a:defRPr sz="1600">
                <a:solidFill>
                  <a:schemeClr val="tx1"/>
                </a:solidFill>
              </a:defRPr>
            </a:lvl3pPr>
            <a:lvl4pPr marL="682625" indent="-163513">
              <a:lnSpc>
                <a:spcPct val="100000"/>
              </a:lnSpc>
              <a:buFont typeface="Palatino Linotype" pitchFamily="18" charset="0"/>
              <a:buChar char="›"/>
              <a:defRPr sz="1600" i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rumb Trail &amp; Tag 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304800" y="685800"/>
            <a:ext cx="8507104" cy="228600"/>
          </a:xfrm>
          <a:prstGeom prst="rect">
            <a:avLst/>
          </a:prstGeom>
        </p:spPr>
        <p:txBody>
          <a:bodyPr anchor="ctr"/>
          <a:lstStyle>
            <a:lvl1pPr>
              <a:defRPr lang="en-US" sz="1200" b="0" i="0" kern="120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» Subsection › Description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914400"/>
            <a:ext cx="8507104" cy="60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00000"/>
              </a:lnSpc>
              <a:defRPr sz="2000" b="1" i="0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enter tagline text. The tagline should be a complete sentence with a period.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05850" y="6534150"/>
            <a:ext cx="526473" cy="233548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pPr marL="0" indent="0">
              <a:buFont typeface="Arial" pitchFamily="34" charset="0"/>
              <a:buNone/>
            </a:pPr>
            <a:fld id="{1753A05B-CB96-436E-B277-DFD293FE756D}" type="slidenum">
              <a:rPr lang="en-US" sz="1100" smtClean="0">
                <a:solidFill>
                  <a:schemeClr val="tx1"/>
                </a:solidFill>
              </a:rPr>
              <a:pPr marL="0" indent="0">
                <a:buFont typeface="Arial" pitchFamily="34" charset="0"/>
                <a:buNone/>
              </a:pPr>
              <a:t>‹#›</a:t>
            </a:fld>
            <a:endParaRPr lang="en-US" sz="11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rumb Trail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304800" y="685800"/>
            <a:ext cx="8507104" cy="228600"/>
          </a:xfrm>
          <a:prstGeom prst="rect">
            <a:avLst/>
          </a:prstGeom>
        </p:spPr>
        <p:txBody>
          <a:bodyPr anchor="ctr"/>
          <a:lstStyle>
            <a:lvl1pPr>
              <a:defRPr lang="en-US" sz="1200" b="0" i="0" kern="120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» Subsection › Description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05850" y="6534150"/>
            <a:ext cx="526473" cy="233548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pPr marL="0" indent="0">
              <a:buFont typeface="Arial" pitchFamily="34" charset="0"/>
              <a:buNone/>
            </a:pPr>
            <a:fld id="{1753A05B-CB96-436E-B277-DFD293FE756D}" type="slidenum">
              <a:rPr lang="en-US" sz="1100" smtClean="0">
                <a:solidFill>
                  <a:schemeClr val="tx1"/>
                </a:solidFill>
              </a:rPr>
              <a:pPr marL="0" indent="0">
                <a:buFont typeface="Arial" pitchFamily="34" charset="0"/>
                <a:buNone/>
              </a:pPr>
              <a:t>‹#›</a:t>
            </a:fld>
            <a:endParaRPr lang="en-US" sz="11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330337" y="6444344"/>
            <a:ext cx="457200" cy="3048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231775" marR="0" indent="-2317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ecoveryAct SmartGrid_program template3.jpg"/>
          <p:cNvPicPr>
            <a:picLocks noChangeAspect="1"/>
          </p:cNvPicPr>
          <p:nvPr/>
        </p:nvPicPr>
        <p:blipFill>
          <a:blip r:embed="rId2" cstate="print"/>
          <a:srcRect l="24877" t="2490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RecoveryAct SmartGrid_program template3.jpg"/>
          <p:cNvPicPr>
            <a:picLocks noChangeAspect="1"/>
          </p:cNvPicPr>
          <p:nvPr/>
        </p:nvPicPr>
        <p:blipFill>
          <a:blip r:embed="rId2" cstate="print"/>
          <a:srcRect b="86667"/>
          <a:stretch>
            <a:fillRect/>
          </a:stretch>
        </p:blipFill>
        <p:spPr>
          <a:xfrm>
            <a:off x="3693" y="0"/>
            <a:ext cx="9140307" cy="914400"/>
          </a:xfrm>
          <a:prstGeom prst="rect">
            <a:avLst/>
          </a:prstGeom>
        </p:spPr>
      </p:pic>
      <p:pic>
        <p:nvPicPr>
          <p:cNvPr id="15" name="Picture 14" descr="RecoveryAct SmartGrid_program template3.jpg"/>
          <p:cNvPicPr>
            <a:picLocks noChangeAspect="1"/>
          </p:cNvPicPr>
          <p:nvPr/>
        </p:nvPicPr>
        <p:blipFill>
          <a:blip r:embed="rId2" cstate="print"/>
          <a:srcRect t="22639" b="75833"/>
          <a:stretch>
            <a:fillRect/>
          </a:stretch>
        </p:blipFill>
        <p:spPr>
          <a:xfrm>
            <a:off x="3693" y="885825"/>
            <a:ext cx="9140307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4330337" y="6444344"/>
            <a:ext cx="457200" cy="3048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231775" marR="0" indent="-2317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60DAB0C1-3366-447F-A251-F0FC76A6B4B8}" type="slidenum">
              <a:rPr lang="en-US" sz="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marL="231775" marR="0" indent="-231775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‹#›</a:t>
            </a:fld>
            <a:endParaRPr lang="en-US" sz="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 »  Subsection  ›  Description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705850" y="6534150"/>
            <a:ext cx="526473" cy="233548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pPr marL="0" indent="0">
              <a:buFont typeface="Arial" pitchFamily="34" charset="0"/>
              <a:buNone/>
            </a:pPr>
            <a:fld id="{1753A05B-CB96-436E-B277-DFD293FE756D}" type="slidenum">
              <a:rPr lang="en-US" sz="1100" smtClean="0">
                <a:solidFill>
                  <a:schemeClr val="tx1"/>
                </a:solidFill>
              </a:rPr>
              <a:pPr marL="0" indent="0">
                <a:buFont typeface="Arial" pitchFamily="34" charset="0"/>
                <a:buNone/>
              </a:pPr>
              <a:t>‹#›</a:t>
            </a:fld>
            <a:endParaRPr lang="en-US" sz="11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705850" y="6534150"/>
            <a:ext cx="526473" cy="233548"/>
          </a:xfrm>
          <a:prstGeom prst="rect">
            <a:avLst/>
          </a:prstGeom>
          <a:noFill/>
        </p:spPr>
        <p:txBody>
          <a:bodyPr wrap="square" tIns="91440" bIns="91440" rtlCol="0" anchor="ctr">
            <a:noAutofit/>
          </a:bodyPr>
          <a:lstStyle/>
          <a:p>
            <a:pPr marL="0" indent="0">
              <a:buFont typeface="Arial" pitchFamily="34" charset="0"/>
              <a:buNone/>
            </a:pPr>
            <a:fld id="{1753A05B-CB96-436E-B277-DFD293FE756D}" type="slidenum">
              <a:rPr lang="en-US" sz="1100" smtClean="0">
                <a:solidFill>
                  <a:schemeClr val="tx1"/>
                </a:solidFill>
              </a:rPr>
              <a:pPr marL="0" indent="0">
                <a:buFont typeface="Arial" pitchFamily="34" charset="0"/>
                <a:buNone/>
              </a:pPr>
              <a:t>‹#›</a:t>
            </a:fld>
            <a:endParaRPr lang="en-US" sz="11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coveryAct SmartGrid_programheader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775855"/>
          </a:xfrm>
          <a:prstGeom prst="rect">
            <a:avLst/>
          </a:prstGeom>
        </p:spPr>
      </p:pic>
      <p:sp>
        <p:nvSpPr>
          <p:cNvPr id="5" name="Text Placeholder 5"/>
          <p:cNvSpPr txBox="1">
            <a:spLocks/>
          </p:cNvSpPr>
          <p:nvPr/>
        </p:nvSpPr>
        <p:spPr>
          <a:xfrm>
            <a:off x="2819400" y="6524625"/>
            <a:ext cx="5867400" cy="228600"/>
          </a:xfrm>
          <a:prstGeom prst="rect">
            <a:avLst/>
          </a:prstGeom>
        </p:spPr>
        <p:txBody>
          <a:bodyPr anchor="t"/>
          <a:lstStyle>
            <a:lvl1pPr algn="r">
              <a:defRPr sz="1100" b="0" i="0">
                <a:solidFill>
                  <a:schemeClr val="tx1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Energy Storage Computational Tool (ESCT)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1" r:id="rId6"/>
    <p:sldLayoutId id="2147483722" r:id="rId7"/>
  </p:sldLayoutIdLst>
  <p:hf hdr="0" ftr="0" dt="0"/>
  <p:txStyles>
    <p:titleStyle>
      <a:lvl1pPr marL="3175" algn="l" rtl="0" eaLnBrk="1" fontAlgn="base" hangingPunct="1">
        <a:spcBef>
          <a:spcPct val="0"/>
        </a:spcBef>
        <a:spcAft>
          <a:spcPct val="0"/>
        </a:spcAft>
        <a:defRPr sz="2000" b="1" baseline="0">
          <a:solidFill>
            <a:schemeClr val="tx1"/>
          </a:solidFill>
          <a:latin typeface="+mn-lt"/>
          <a:ea typeface="+mj-ea"/>
          <a:cs typeface="+mj-cs"/>
        </a:defRPr>
      </a:lvl1pPr>
      <a:lvl2pPr marL="31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2pPr>
      <a:lvl3pPr marL="31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3pPr>
      <a:lvl4pPr marL="31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4pPr>
      <a:lvl5pPr marL="31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5pPr>
      <a:lvl6pPr marL="4603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6pPr>
      <a:lvl7pPr marL="9175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7pPr>
      <a:lvl8pPr marL="13747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8pPr>
      <a:lvl9pPr marL="18319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9pPr>
    </p:titleStyle>
    <p:bodyStyle>
      <a:lvl1pPr marL="285750" indent="-285750" algn="l" rtl="0" eaLnBrk="1" fontAlgn="base" hangingPunct="1">
        <a:lnSpc>
          <a:spcPct val="95000"/>
        </a:lnSpc>
        <a:spcBef>
          <a:spcPct val="40000"/>
        </a:spcBef>
        <a:spcAft>
          <a:spcPct val="0"/>
        </a:spcAft>
        <a:buNone/>
        <a:defRPr lang="en-US" sz="1000" i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413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2pPr>
      <a:lvl3pPr marL="847725" indent="-21748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90000"/>
        <a:buFont typeface="Wingdings" pitchFamily="2" charset="2"/>
        <a:buNone/>
        <a:defRPr sz="1600">
          <a:solidFill>
            <a:schemeClr val="tx1"/>
          </a:solidFill>
          <a:latin typeface="+mn-lt"/>
        </a:defRPr>
      </a:lvl3pPr>
      <a:lvl4pPr marL="1095375" indent="-24606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4pPr>
      <a:lvl5pPr marL="13239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5pPr>
      <a:lvl6pPr marL="17811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2383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6955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1527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grid.gov/document/doe_energy_storage_computational_tool_overview" TargetMode="External"/><Relationship Id="rId2" Type="http://schemas.openxmlformats.org/officeDocument/2006/relationships/hyperlink" Target="http://www.smartgrid.gov/recovery_act/program_impacts/energy_storage_computational_too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martgrid.gov/document/doe_energy_storage_computational_tool_user_guide_1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n.bossart@netl.doe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David.Feliciano@navigantconsulting.com" TargetMode="External"/><Relationship Id="rId5" Type="http://schemas.openxmlformats.org/officeDocument/2006/relationships/hyperlink" Target="mailto:WWang@navigantconsulting.com" TargetMode="External"/><Relationship Id="rId4" Type="http://schemas.openxmlformats.org/officeDocument/2006/relationships/hyperlink" Target="mailto:Colette.Lamontagne@navigantconsulting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381000" y="2362200"/>
            <a:ext cx="7086600" cy="1981200"/>
          </a:xfrm>
        </p:spPr>
        <p:txBody>
          <a:bodyPr/>
          <a:lstStyle/>
          <a:p>
            <a:r>
              <a:rPr lang="en-US" dirty="0" smtClean="0"/>
              <a:t>Energy Storage Computational Tool (ESCT</a:t>
            </a:r>
            <a:r>
              <a:rPr lang="en-US" dirty="0" smtClean="0"/>
              <a:t>) Overview</a:t>
            </a:r>
            <a:endParaRPr lang="en-US" sz="3200" dirty="0" smtClean="0"/>
          </a:p>
          <a:p>
            <a:r>
              <a:rPr lang="en-US" sz="1800" dirty="0" smtClean="0"/>
              <a:t>Developed under DOE Contract DE-FE0004001 Task 430.05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381000" y="1066800"/>
            <a:ext cx="3276600" cy="533400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pic>
        <p:nvPicPr>
          <p:cNvPr id="5" name="Picture 10" descr="L_NavigantLogo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4163"/>
            <a:ext cx="185578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ESCT User Guide includes detailed explanations of the methodology as well as step-by-step use instructions.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 smtClean="0"/>
              <a:t>The first half of the User Guide is dedicated to:</a:t>
            </a:r>
          </a:p>
          <a:p>
            <a:pPr lvl="1"/>
            <a:r>
              <a:rPr lang="en-US" sz="1800" dirty="0" smtClean="0"/>
              <a:t>Providing context for the tool and explaining its purpose;</a:t>
            </a:r>
          </a:p>
          <a:p>
            <a:pPr lvl="1"/>
            <a:r>
              <a:rPr lang="en-US" sz="1800" dirty="0" smtClean="0"/>
              <a:t>Explaining the general methodology for assessing the benefits of an energy storage project; and</a:t>
            </a:r>
          </a:p>
          <a:p>
            <a:pPr lvl="1"/>
            <a:r>
              <a:rPr lang="en-US" sz="1800" dirty="0" smtClean="0"/>
              <a:t>Defining each Application and Benefit.</a:t>
            </a:r>
          </a:p>
          <a:p>
            <a:r>
              <a:rPr lang="en-US" sz="1800" dirty="0" smtClean="0"/>
              <a:t>The second half of the User Guide is dedicated to:</a:t>
            </a:r>
          </a:p>
          <a:p>
            <a:pPr lvl="1"/>
            <a:r>
              <a:rPr lang="en-US" sz="1800" dirty="0" smtClean="0"/>
              <a:t>Explaining the general Architecture of the ESCT; and</a:t>
            </a:r>
          </a:p>
          <a:p>
            <a:pPr lvl="1"/>
            <a:r>
              <a:rPr lang="en-US" sz="1800" dirty="0" smtClean="0"/>
              <a:t>Providing a step-by-step instruction manual for using the ESCT.</a:t>
            </a:r>
          </a:p>
          <a:p>
            <a:r>
              <a:rPr lang="en-US" sz="1800" dirty="0" smtClean="0"/>
              <a:t>The Appendix of the User Guide documents and explains:</a:t>
            </a:r>
          </a:p>
          <a:p>
            <a:pPr lvl="1"/>
            <a:r>
              <a:rPr lang="en-US" sz="1800" dirty="0" smtClean="0"/>
              <a:t>The detailed cost and benefit calculations used in the tool; and</a:t>
            </a:r>
          </a:p>
          <a:p>
            <a:pPr lvl="1"/>
            <a:r>
              <a:rPr lang="en-US" sz="1800" dirty="0" smtClean="0"/>
              <a:t>Key concepts and assumptions (ex. inputs, default values, escalation techniques).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» ESCT User Guide 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4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ESCT in Excel, an overview presentation, and the user guide are available for download on SmartGrid.gov.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1800" dirty="0" smtClean="0"/>
              <a:t>Energy Storage Computational Tool: </a:t>
            </a:r>
            <a:r>
              <a:rPr lang="en-US" dirty="0" smtClean="0">
                <a:hlinkClick r:id="rId2"/>
              </a:rPr>
              <a:t>http://www.smartgrid.gov/recovery_act/program_impacts/energy_storage_computational_tool</a:t>
            </a:r>
            <a:r>
              <a:rPr lang="en-US" dirty="0" smtClean="0"/>
              <a:t>   </a:t>
            </a:r>
            <a:endParaRPr lang="en-US" sz="1800" dirty="0" smtClean="0"/>
          </a:p>
          <a:p>
            <a:pPr>
              <a:spcBef>
                <a:spcPts val="1800"/>
              </a:spcBef>
            </a:pPr>
            <a:r>
              <a:rPr lang="en-US" sz="1800" dirty="0" smtClean="0"/>
              <a:t>ESCT Overview Presentation: </a:t>
            </a:r>
            <a:r>
              <a:rPr lang="en-US" dirty="0" smtClean="0">
                <a:hlinkClick r:id="rId3"/>
              </a:rPr>
              <a:t>http://www.smartgrid.gov/document/doe_energy_storage_computational_tool_overview</a:t>
            </a:r>
            <a:r>
              <a:rPr lang="en-US" dirty="0" smtClean="0"/>
              <a:t>  </a:t>
            </a:r>
            <a:endParaRPr lang="en-US" sz="1800" dirty="0" smtClean="0"/>
          </a:p>
          <a:p>
            <a:pPr>
              <a:spcBef>
                <a:spcPts val="1800"/>
              </a:spcBef>
            </a:pPr>
            <a:r>
              <a:rPr lang="en-US" sz="1800" dirty="0" smtClean="0"/>
              <a:t>ESCT User Guide: </a:t>
            </a:r>
            <a:r>
              <a:rPr lang="en-US" dirty="0" smtClean="0">
                <a:hlinkClick r:id="rId4"/>
              </a:rPr>
              <a:t>http://www.smartgrid.gov/document/doe_energy_storage_computational_tool_user_guide_12</a:t>
            </a:r>
            <a:r>
              <a:rPr lang="en-US" dirty="0" smtClean="0"/>
              <a:t>  </a:t>
            </a:r>
            <a:endParaRPr lang="en-US" sz="18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» ESCT Download Locations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4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9" name="AutoShape 5"/>
          <p:cNvSpPr>
            <a:spLocks noChangeArrowheads="1"/>
          </p:cNvSpPr>
          <p:nvPr/>
        </p:nvSpPr>
        <p:spPr bwMode="auto">
          <a:xfrm>
            <a:off x="3505200" y="952500"/>
            <a:ext cx="5638800" cy="4953000"/>
          </a:xfrm>
          <a:prstGeom prst="foldedCorner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/>
          <a:lstStyle/>
          <a:p>
            <a:pPr marL="114300"/>
            <a:endParaRPr lang="en-US" sz="1200" dirty="0" smtClean="0">
              <a:solidFill>
                <a:srgbClr val="595959"/>
              </a:solidFill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57200" y="1219200"/>
            <a:ext cx="3200400" cy="4876800"/>
          </a:xfrm>
          <a:prstGeom prst="foldedCorner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pPr marL="114300"/>
            <a:r>
              <a:rPr lang="en-US" sz="3600" b="1" dirty="0" smtClean="0">
                <a:solidFill>
                  <a:srgbClr val="595959"/>
                </a:solidFill>
                <a:latin typeface="Calibri" pitchFamily="34" charset="0"/>
              </a:rPr>
              <a:t>Key Contacts</a:t>
            </a:r>
          </a:p>
          <a:p>
            <a:pPr marL="1028700" lvl="2"/>
            <a:endParaRPr lang="en-US" sz="1300" b="1" dirty="0" smtClean="0"/>
          </a:p>
          <a:p>
            <a:pPr marL="0" lvl="2"/>
            <a:r>
              <a:rPr lang="en-US" sz="1300" b="1" dirty="0" smtClean="0"/>
              <a:t>Steven Bossart</a:t>
            </a:r>
          </a:p>
          <a:p>
            <a:r>
              <a:rPr lang="en-US" sz="1300" dirty="0" smtClean="0"/>
              <a:t>US Department of Energy</a:t>
            </a:r>
          </a:p>
          <a:p>
            <a:r>
              <a:rPr lang="en-US" sz="1300" dirty="0" smtClean="0"/>
              <a:t>National Energy Technology Laboratory</a:t>
            </a:r>
          </a:p>
          <a:p>
            <a:r>
              <a:rPr lang="en-US" sz="1300" dirty="0" smtClean="0"/>
              <a:t>3610 Collins Ferry Road</a:t>
            </a:r>
          </a:p>
          <a:p>
            <a:r>
              <a:rPr lang="en-US" sz="1300" dirty="0" smtClean="0"/>
              <a:t>PO Box 880</a:t>
            </a:r>
          </a:p>
          <a:p>
            <a:r>
              <a:rPr lang="en-US" sz="1300" dirty="0" smtClean="0"/>
              <a:t>Morgantown, WV 26507-0880</a:t>
            </a:r>
          </a:p>
          <a:p>
            <a:r>
              <a:rPr lang="en-US" sz="1300" dirty="0" smtClean="0"/>
              <a:t>304-285-4643</a:t>
            </a:r>
          </a:p>
          <a:p>
            <a:r>
              <a:rPr lang="en-US" sz="1300" u="sng" dirty="0" smtClean="0">
                <a:hlinkClick r:id="rId3"/>
              </a:rPr>
              <a:t>steven.bossart@netl.doe.gov</a:t>
            </a:r>
            <a:endParaRPr lang="en-US" sz="1300" dirty="0" smtClean="0"/>
          </a:p>
          <a:p>
            <a:endParaRPr lang="en-US" sz="1200" dirty="0" smtClean="0">
              <a:solidFill>
                <a:srgbClr val="595959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724400" y="1828800"/>
            <a:ext cx="3200400" cy="4191000"/>
          </a:xfrm>
          <a:prstGeom prst="foldedCorner">
            <a:avLst>
              <a:gd name="adj" fmla="val 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pPr marL="1028700" lvl="2"/>
            <a:endParaRPr lang="en-US" sz="1300" b="1" dirty="0" smtClean="0"/>
          </a:p>
          <a:p>
            <a:pPr marL="114300" lvl="2"/>
            <a:r>
              <a:rPr lang="en-US" sz="1300" b="1" dirty="0" smtClean="0"/>
              <a:t>Colette Lamontagne</a:t>
            </a:r>
          </a:p>
          <a:p>
            <a:pPr marL="114300" lvl="2"/>
            <a:r>
              <a:rPr lang="en-US" sz="1300" dirty="0" smtClean="0"/>
              <a:t>Director</a:t>
            </a:r>
          </a:p>
          <a:p>
            <a:pPr marL="114300" lvl="2"/>
            <a:r>
              <a:rPr lang="en-US" sz="1300" dirty="0" smtClean="0"/>
              <a:t>Navigant Consulting, Inc.</a:t>
            </a:r>
          </a:p>
          <a:p>
            <a:pPr marL="114300" lvl="2"/>
            <a:r>
              <a:rPr lang="en-US" sz="1300" dirty="0" smtClean="0"/>
              <a:t>Burlington, Massachusetts</a:t>
            </a:r>
          </a:p>
          <a:p>
            <a:pPr marL="114300" lvl="2"/>
            <a:r>
              <a:rPr lang="en-US" sz="1300" dirty="0" smtClean="0"/>
              <a:t>781-270-8340</a:t>
            </a:r>
          </a:p>
          <a:p>
            <a:pPr marL="114300" lvl="2"/>
            <a:r>
              <a:rPr lang="en-US" sz="1300" dirty="0" smtClean="0">
                <a:hlinkClick r:id="rId4"/>
              </a:rPr>
              <a:t>Colette.Lamontagne@navigant.com</a:t>
            </a:r>
            <a:r>
              <a:rPr lang="en-US" sz="1300" dirty="0" smtClean="0"/>
              <a:t> </a:t>
            </a:r>
          </a:p>
          <a:p>
            <a:pPr marL="114300" lvl="2"/>
            <a:endParaRPr lang="en-US" sz="1300" dirty="0" smtClean="0"/>
          </a:p>
          <a:p>
            <a:pPr marL="114300" lvl="2"/>
            <a:r>
              <a:rPr lang="en-US" sz="1300" b="1" dirty="0" smtClean="0"/>
              <a:t>Warren Wang</a:t>
            </a:r>
            <a:endParaRPr lang="en-US" sz="1300" dirty="0" smtClean="0"/>
          </a:p>
          <a:p>
            <a:pPr marL="114300" lvl="2"/>
            <a:r>
              <a:rPr lang="en-US" sz="1300" dirty="0" smtClean="0"/>
              <a:t>Associate Director</a:t>
            </a:r>
          </a:p>
          <a:p>
            <a:pPr marL="114300" lvl="2"/>
            <a:r>
              <a:rPr lang="en-US" sz="1300" dirty="0" smtClean="0"/>
              <a:t>Navigant Consulting, Inc.</a:t>
            </a:r>
          </a:p>
          <a:p>
            <a:pPr marL="114300" lvl="2"/>
            <a:r>
              <a:rPr lang="en-US" sz="1300" dirty="0" smtClean="0"/>
              <a:t>Pittsburgh, Pennsylvania</a:t>
            </a:r>
          </a:p>
          <a:p>
            <a:pPr marL="114300" lvl="2"/>
            <a:r>
              <a:rPr lang="en-US" sz="1300" dirty="0" smtClean="0"/>
              <a:t>213-618-9019</a:t>
            </a:r>
          </a:p>
          <a:p>
            <a:pPr marL="114300" lvl="2"/>
            <a:r>
              <a:rPr lang="en-US" sz="1300" dirty="0" smtClean="0">
                <a:hlinkClick r:id="rId5"/>
              </a:rPr>
              <a:t>WWang@navigant.com</a:t>
            </a:r>
            <a:r>
              <a:rPr lang="en-US" sz="1300" dirty="0" smtClean="0"/>
              <a:t> </a:t>
            </a:r>
          </a:p>
          <a:p>
            <a:pPr marL="114300" lvl="2"/>
            <a:endParaRPr lang="en-US" sz="1300" dirty="0" smtClean="0"/>
          </a:p>
          <a:p>
            <a:pPr marL="114300" lvl="2"/>
            <a:r>
              <a:rPr lang="en-US" sz="1300" b="1" dirty="0" smtClean="0"/>
              <a:t>David Feliciano</a:t>
            </a:r>
          </a:p>
          <a:p>
            <a:pPr marL="114300" lvl="2"/>
            <a:r>
              <a:rPr lang="en-US" sz="1300" dirty="0" smtClean="0"/>
              <a:t>Senior Consultant</a:t>
            </a:r>
          </a:p>
          <a:p>
            <a:pPr marL="114300" lvl="2"/>
            <a:r>
              <a:rPr lang="en-US" sz="1300" dirty="0" smtClean="0"/>
              <a:t>Navigant Consulting, Inc.</a:t>
            </a:r>
          </a:p>
          <a:p>
            <a:pPr marL="114300" lvl="2"/>
            <a:r>
              <a:rPr lang="en-US" sz="1300" dirty="0" smtClean="0"/>
              <a:t>Burlington, Massachusetts</a:t>
            </a:r>
          </a:p>
          <a:p>
            <a:pPr marL="114300" lvl="2"/>
            <a:r>
              <a:rPr lang="en-US" sz="1300" dirty="0" smtClean="0"/>
              <a:t>781-270-8315</a:t>
            </a:r>
          </a:p>
          <a:p>
            <a:pPr marL="114300" lvl="2"/>
            <a:r>
              <a:rPr lang="en-US" sz="1300" dirty="0" smtClean="0">
                <a:hlinkClick r:id="rId6"/>
              </a:rPr>
              <a:t>David.Feliciano@navigant.com</a:t>
            </a:r>
            <a:r>
              <a:rPr lang="en-US" sz="1300" dirty="0" smtClean="0"/>
              <a:t> </a:t>
            </a:r>
          </a:p>
          <a:p>
            <a:pPr marL="1028700" lvl="2"/>
            <a:endParaRPr lang="en-US" sz="1300" dirty="0" smtClean="0"/>
          </a:p>
          <a:p>
            <a:pPr marL="114300"/>
            <a:endParaRPr lang="en-US" sz="1200" dirty="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»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Overview Summary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914400"/>
            <a:ext cx="87661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>
                <a:latin typeface="Calibri" pitchFamily="34" charset="0"/>
              </a:rPr>
              <a:t>The Energy Storage Computational Tool (ESCT) identifies and monetizes the costs and benefits of energy storage (ES) systems deployed in utility applications.</a:t>
            </a:r>
            <a:endParaRPr lang="en-US" sz="2000" b="1" dirty="0">
              <a:latin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844040"/>
          <a:ext cx="8305801" cy="4480560"/>
        </p:xfrm>
        <a:graphic>
          <a:graphicData uri="http://schemas.openxmlformats.org/drawingml/2006/table">
            <a:tbl>
              <a:tblPr/>
              <a:tblGrid>
                <a:gridCol w="1198179"/>
                <a:gridCol w="5050221"/>
                <a:gridCol w="2057401"/>
              </a:tblGrid>
              <a:tr h="21737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Characteristics of </a:t>
                      </a: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the ESCT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Advantages</a:t>
                      </a:r>
                      <a:endParaRPr lang="en-US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890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Primary Purpose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The ESCT is primarily designed to identify,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quantify, and monetize the costs and benefits of an operational 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project.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So, many of the inputs represent measured data.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19063" lvl="0" indent="-119063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90488" algn="l"/>
                          <a:tab pos="119063" algn="l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Straightforward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to use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cs typeface="Times New Roman"/>
                      </a:endParaRPr>
                    </a:p>
                    <a:p>
                      <a:pPr marL="119063" lvl="0" indent="-119063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90488" algn="l"/>
                          <a:tab pos="119063" algn="l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Lends itself to quality control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cs typeface="Times New Roman"/>
                      </a:endParaRPr>
                    </a:p>
                    <a:p>
                      <a:pPr marL="119063" lvl="0" indent="-119063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90488" algn="l"/>
                          <a:tab pos="119063" algn="l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Provides a consistent and credible method for identification and calculation of benefits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cs typeface="Times New Roman"/>
                      </a:endParaRPr>
                    </a:p>
                    <a:p>
                      <a:pPr marL="119063" lvl="0" indent="-119063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90488" algn="l"/>
                          <a:tab pos="119063" algn="l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Ensures consistency of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results across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 projects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cs typeface="Times New Roman"/>
                      </a:endParaRPr>
                    </a:p>
                    <a:p>
                      <a:pPr marL="119063" lvl="0" indent="-119063">
                        <a:spcAft>
                          <a:spcPts val="600"/>
                        </a:spcAft>
                        <a:buFont typeface="Arial"/>
                        <a:buChar char="•"/>
                        <a:tabLst>
                          <a:tab pos="90488" algn="l"/>
                          <a:tab pos="119063" algn="l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Well suited for long term analysis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9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Secondary Purpose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The ESCT can also help the user evaluate the potential costs and benefits of a proposed or hypothetical project. It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could also help to optimize the size, type, and location of the ES system.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8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Perspective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The ESCT is designed to account for all benefits including those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that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accrue to the asset owner,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ratepayer/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consumer, and societal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stakeholders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0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Data Inputs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Measured data is used where available and estimated data is used for additional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benefits that are difficult to measure or quantify.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8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Platform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The ESCT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is entirely self-contained in Microsoft Excel and can be saved, edited, and updated. 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77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609600" y="1719263"/>
            <a:ext cx="1706880" cy="4910137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Project Details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6866" name="Title 1"/>
          <p:cNvSpPr txBox="1">
            <a:spLocks/>
          </p:cNvSpPr>
          <p:nvPr/>
        </p:nvSpPr>
        <p:spPr bwMode="auto">
          <a:xfrm>
            <a:off x="304800" y="914400"/>
            <a:ext cx="86137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>
                <a:latin typeface="Calibri" pitchFamily="34" charset="0"/>
              </a:rPr>
              <a:t>The tool identifies potential benefits and estimates the monetized value for an ES project based on the project details and application specified by the user.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»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Conceptual Framework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4759036"/>
            <a:ext cx="4495800" cy="407323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b="1" dirty="0" smtClean="0"/>
              <a:t>Example: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38200" y="3886200"/>
            <a:ext cx="1261872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Regulatory Structure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974848" y="3536060"/>
            <a:ext cx="1261872" cy="120666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Application(s)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732014" y="3536060"/>
            <a:ext cx="1261872" cy="120666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Benefits</a:t>
            </a:r>
          </a:p>
        </p:txBody>
      </p:sp>
      <p:sp>
        <p:nvSpPr>
          <p:cNvPr id="10" name="Isosceles Triangle 9"/>
          <p:cNvSpPr/>
          <p:nvPr/>
        </p:nvSpPr>
        <p:spPr bwMode="auto">
          <a:xfrm rot="5400000">
            <a:off x="3764677" y="4099957"/>
            <a:ext cx="1340739" cy="212946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383280"/>
            <a:ext cx="1554480" cy="5029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bg1"/>
                </a:solidFill>
              </a:rPr>
              <a:t>Is the asset in a regulated market?</a:t>
            </a:r>
            <a:endParaRPr lang="en-US" sz="1400" b="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41320" y="3002660"/>
            <a:ext cx="1554480" cy="4572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tx1"/>
                </a:solidFill>
              </a:rPr>
              <a:t>How will the asset be used?</a:t>
            </a:r>
            <a:endParaRPr lang="en-US" sz="1400" b="0" i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3920" y="3002660"/>
            <a:ext cx="1554480" cy="4572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tx1"/>
                </a:solidFill>
              </a:rPr>
              <a:t>Why is that good?</a:t>
            </a:r>
            <a:endParaRPr lang="en-US" sz="1400" b="0" i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480048" y="3536060"/>
            <a:ext cx="1261872" cy="120666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Monetary Value</a:t>
            </a:r>
          </a:p>
        </p:txBody>
      </p:sp>
      <p:sp>
        <p:nvSpPr>
          <p:cNvPr id="15" name="Isosceles Triangle 14"/>
          <p:cNvSpPr/>
          <p:nvPr/>
        </p:nvSpPr>
        <p:spPr bwMode="auto">
          <a:xfrm rot="5400000">
            <a:off x="5517277" y="4099957"/>
            <a:ext cx="1340739" cy="212946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6520" y="3002660"/>
            <a:ext cx="1706880" cy="4572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tx1"/>
                </a:solidFill>
              </a:rPr>
              <a:t>What is that worth?</a:t>
            </a:r>
            <a:endParaRPr lang="en-US" sz="1400" b="0" i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38200" y="2819400"/>
            <a:ext cx="1261872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Location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2316480"/>
            <a:ext cx="1554480" cy="7315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bg1"/>
                </a:solidFill>
              </a:rPr>
              <a:t>Where is the asset located?</a:t>
            </a:r>
            <a:endParaRPr lang="en-US" sz="1400" b="0" i="1" dirty="0">
              <a:solidFill>
                <a:schemeClr val="bg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 bwMode="auto">
          <a:xfrm rot="5400000">
            <a:off x="609599" y="4038600"/>
            <a:ext cx="3810000" cy="304800"/>
          </a:xfrm>
          <a:prstGeom prst="triangle">
            <a:avLst>
              <a:gd name="adj" fmla="val 50312"/>
            </a:avLst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838200" y="6019800"/>
            <a:ext cx="1261872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Technology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807720" y="4953000"/>
            <a:ext cx="1261872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Owner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5486400"/>
            <a:ext cx="1676400" cy="5029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bg1"/>
                </a:solidFill>
              </a:rPr>
              <a:t>What ES technology will be used?</a:t>
            </a:r>
            <a:endParaRPr lang="en-US" sz="1400" b="0" i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" y="4450080"/>
            <a:ext cx="1554480" cy="5029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bg1"/>
                </a:solidFill>
              </a:rPr>
              <a:t>Who will own the ES device?</a:t>
            </a:r>
            <a:endParaRPr lang="en-US" sz="1400" b="0" i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4759036"/>
            <a:ext cx="1143000" cy="407323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b="1" dirty="0" smtClean="0"/>
              <a:t>Frequency Regulation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2014" y="4759036"/>
            <a:ext cx="1143000" cy="407323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b="1" dirty="0" smtClean="0"/>
              <a:t>Ancillary Service Revenue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80048" y="4759036"/>
            <a:ext cx="1143000" cy="407323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b="1" dirty="0" smtClean="0"/>
              <a:t>$1.5 MM/year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8007830"/>
              </p:ext>
            </p:extLst>
          </p:nvPr>
        </p:nvGraphicFramePr>
        <p:xfrm>
          <a:off x="536575" y="1752600"/>
          <a:ext cx="8229600" cy="4743768"/>
        </p:xfrm>
        <a:graphic>
          <a:graphicData uri="http://schemas.openxmlformats.org/drawingml/2006/table">
            <a:tbl>
              <a:tblPr/>
              <a:tblGrid>
                <a:gridCol w="1008446"/>
                <a:gridCol w="1402967"/>
                <a:gridCol w="5818187"/>
              </a:tblGrid>
              <a:tr h="230188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Project Details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Times New Roman" pitchFamily="18" charset="0"/>
                        <a:cs typeface="Arial" pitchFamily="34" charset="0"/>
                        <a:sym typeface="Times" charset="0"/>
                      </a:endParaRP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  <a:ea typeface="Times New Roman" pitchFamily="18" charset="0"/>
                        <a:cs typeface="Arial" pitchFamily="34" charset="0"/>
                        <a:sym typeface="Times" charset="0"/>
                      </a:endParaRP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Category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  <a:sym typeface="Times" charset="0"/>
                      </a:endParaRP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Options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  <a:sym typeface="Times" charset="0"/>
                      </a:endParaRP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Definition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  <a:sym typeface="Times" charset="0"/>
                      </a:endParaRP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4488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Location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  <a:sym typeface="Times" charset="0"/>
                      </a:endParaRP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pitchFamily="18" charset="0"/>
                          <a:sym typeface="Times" charset="0"/>
                        </a:rPr>
                        <a:t>Generation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This location describes any point between the generator and the transmission lines.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Transmission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This location describes any point between the beginning of the transmission lines  and the step-down distribution substation.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Distribution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This location describes any place starting downstream of the power transformer at a step-down distribution substation, until the customer meter.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End-User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This location describes any place on the customer-side of the customer meter.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Regulatory Structure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  <a:sym typeface="Times" charset="0"/>
                      </a:endParaRP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Regulated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A market in which utilities are vertically integrated, incorporating most elements of electric delivery and service into a single company.</a:t>
                      </a:r>
                    </a:p>
                  </a:txBody>
                  <a:tcPr marL="51710" marR="517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Deregulated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A market in which vertical integration at utilities has  been broken up, allowing for independent power producers and merchant generators.</a:t>
                      </a:r>
                    </a:p>
                  </a:txBody>
                  <a:tcPr marL="51710" marR="517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Owner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  <a:sym typeface="Times" charset="0"/>
                      </a:endParaRP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Utility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An asset owner that maintains and operates a local transmission and or distribution grid, such as an investor-owned utility, municipal utility, or electricity cooperative. </a:t>
                      </a:r>
                    </a:p>
                  </a:txBody>
                  <a:tcPr marL="51710" marR="517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Non-Utility Merchant/IPP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An asset owner that can independently deploy generation and ES assets for wholesale market participation or contracts with utilities or end users.</a:t>
                      </a:r>
                    </a:p>
                  </a:txBody>
                  <a:tcPr marL="51710" marR="517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End-User</a:t>
                      </a:r>
                    </a:p>
                  </a:txBody>
                  <a:tcPr marL="51710" marR="517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  <a:sym typeface="Times" charset="0"/>
                        </a:rPr>
                        <a:t>An asset owner that is primarily an end-user of electricity.</a:t>
                      </a:r>
                    </a:p>
                  </a:txBody>
                  <a:tcPr marL="51710" marR="5171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914400"/>
            <a:ext cx="86137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>
                <a:latin typeface="Calibri" pitchFamily="34" charset="0"/>
              </a:rPr>
              <a:t>Achievable benefits may vary depending </a:t>
            </a:r>
            <a:r>
              <a:rPr lang="en-US" sz="2000" b="1" dirty="0">
                <a:latin typeface="Calibri" pitchFamily="34" charset="0"/>
              </a:rPr>
              <a:t>on the location of the ES on the grid, the regulatory structure, </a:t>
            </a:r>
            <a:r>
              <a:rPr lang="en-US" sz="2000" b="1" dirty="0" smtClean="0">
                <a:latin typeface="Calibri" pitchFamily="34" charset="0"/>
              </a:rPr>
              <a:t>the owner, and the type of technology selected. 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»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Project Context Inputs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0200" y="5715000"/>
            <a:ext cx="723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0" dirty="0" smtClean="0">
                <a:solidFill>
                  <a:schemeClr val="tx1"/>
                </a:solidFill>
                <a:latin typeface="+mn-lt"/>
              </a:rPr>
              <a:t>Reference Document – </a:t>
            </a:r>
            <a:r>
              <a:rPr lang="en-US" sz="1000" b="0" i="1" dirty="0" smtClean="0">
                <a:solidFill>
                  <a:schemeClr val="tx1"/>
                </a:solidFill>
                <a:latin typeface="+mn-lt"/>
              </a:rPr>
              <a:t>Energy Storage for the Electricity Grid: Benefits and Market Potential Assessment Guide</a:t>
            </a:r>
            <a:r>
              <a:rPr lang="en-US" sz="1000" b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0"/>
            <a:r>
              <a:rPr lang="en-US" sz="1000" b="0" dirty="0" smtClean="0">
                <a:solidFill>
                  <a:schemeClr val="tx1"/>
                </a:solidFill>
                <a:latin typeface="+mn-lt"/>
              </a:rPr>
              <a:t>(SAND2010-0815, February 2010)</a:t>
            </a:r>
          </a:p>
          <a:p>
            <a:pPr lvl="0"/>
            <a:r>
              <a:rPr lang="en-US" sz="1000" b="0" dirty="0" smtClean="0">
                <a:solidFill>
                  <a:schemeClr val="tx1"/>
                </a:solidFill>
                <a:latin typeface="+mn-lt"/>
              </a:rPr>
              <a:t>http://www.smartgrid.gov/sites/default/files/resources/energy_storage.pdf</a:t>
            </a:r>
            <a:endParaRPr lang="en-US" sz="1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ESCT uses the energy storage applications defined in an energy storage benefits report published by Sandia National Labs in 2010.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1725533"/>
          <a:ext cx="5791200" cy="3788172"/>
        </p:xfrm>
        <a:graphic>
          <a:graphicData uri="http://schemas.openxmlformats.org/drawingml/2006/table">
            <a:tbl>
              <a:tblPr/>
              <a:tblGrid>
                <a:gridCol w="5791200"/>
              </a:tblGrid>
              <a:tr h="2012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ENERGY STORAGE APPLICATIONS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Electric Energy Time Shift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Electric Supply Capacity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Load Following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Area Regulation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Electric Supply Reserve Capacity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Voltage Support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Transmission Support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Transmission Congestion Relief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T&amp;D Upgrade Deferral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Time-of-Use Energy Cost Management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Demand Charge Management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Electric Service Reliability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Electric Service Power Quality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Renewables Energy Time Shift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Renewables Capacity Firming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Wind Generation Grid Integration – Short Duration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Wind Generation Grid Integration – Long Duration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»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Storage Applications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framework for monetizing benefits applied in the ESCT is consistently used throughout the ARRA-funded DOE Smart Grid programs.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600201"/>
          <a:ext cx="8077199" cy="4632960"/>
        </p:xfrm>
        <a:graphic>
          <a:graphicData uri="http://schemas.openxmlformats.org/drawingml/2006/table">
            <a:tbl>
              <a:tblPr/>
              <a:tblGrid>
                <a:gridCol w="1541595"/>
                <a:gridCol w="3267802"/>
                <a:gridCol w="3267802"/>
              </a:tblGrid>
              <a:tr h="2913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Benefit Category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Benefit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Sub-category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Benefit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43698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Economic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Market Revenue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Arbitrage Revenue 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Capacity Market Revenue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Ancillary Services Revenue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Improved Asset Utilization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Optimized Generator Operation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Deferred Generation Capacity Investments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Reduced Congestion Cost 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T&amp;D Capital Savings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Deferred Transmission Investments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Deferred Distribution Investments 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Energy Efficiency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Reduced Electricity Losses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Electricity Cost Savings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Reduced Electricity Cost 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70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Reliability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7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Power Interruptions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Reduced Outages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Power Quality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Improved Power Quality </a:t>
                      </a:r>
                      <a:endParaRPr lang="en-US" sz="160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Environmental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Air Emissions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1710" marR="51710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Reduced CO</a:t>
                      </a:r>
                      <a:r>
                        <a:rPr lang="en-US" sz="1600" kern="1200" baseline="-250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 Emissions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fontAlgn="base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Reduced SO</a:t>
                      </a:r>
                      <a:r>
                        <a:rPr lang="en-US" sz="1600" kern="1200" baseline="-250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,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fontAlgn="base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Reduced NO</a:t>
                      </a:r>
                      <a:r>
                        <a:rPr lang="en-US" sz="1600" kern="1200" baseline="-250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X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fontAlgn="base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Arial"/>
                        </a:rPr>
                        <a:t>Reduced PM-2.5 Emissions</a:t>
                      </a:r>
                      <a:endParaRPr lang="en-US" sz="1600" dirty="0">
                        <a:solidFill>
                          <a:schemeClr val="tx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710" marR="51710" marT="0" marB="0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97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»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Benefits Framework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7276478"/>
              </p:ext>
            </p:extLst>
          </p:nvPr>
        </p:nvGraphicFramePr>
        <p:xfrm>
          <a:off x="382136" y="1435450"/>
          <a:ext cx="8228466" cy="5117260"/>
        </p:xfrm>
        <a:graphic>
          <a:graphicData uri="http://schemas.openxmlformats.org/drawingml/2006/table">
            <a:tbl>
              <a:tblPr/>
              <a:tblGrid>
                <a:gridCol w="2132464"/>
                <a:gridCol w="252920"/>
                <a:gridCol w="246890"/>
                <a:gridCol w="329188"/>
                <a:gridCol w="493782"/>
                <a:gridCol w="329188"/>
                <a:gridCol w="493782"/>
                <a:gridCol w="576078"/>
                <a:gridCol w="411484"/>
                <a:gridCol w="658376"/>
                <a:gridCol w="576078"/>
                <a:gridCol w="493782"/>
                <a:gridCol w="411484"/>
                <a:gridCol w="329188"/>
                <a:gridCol w="493782"/>
              </a:tblGrid>
              <a:tr h="17601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Applications</a:t>
                      </a:r>
                    </a:p>
                  </a:txBody>
                  <a:tcPr marL="6280" marR="6280" marT="6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Economic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Reliability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Env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Market Revenue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Asset Utilization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Efficiency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Cost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Interruptions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Air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Arbitrage Revenue</a:t>
                      </a:r>
                    </a:p>
                  </a:txBody>
                  <a:tcPr marL="6280" marR="6280" marT="628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Capacity Revenue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Ancillary Service Revenue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Optimized Generator Operation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Reduced Congestion Cost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Deferred Generation Capacity Investments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Deferred Transmission Capacity Investments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Deferred Distribution Capacity Investments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Reduced Electricity Losses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Reduced Electricity Cost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Reduced Outages</a:t>
                      </a:r>
                    </a:p>
                  </a:txBody>
                  <a:tcPr marL="6280" marR="6280" marT="628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Improved Power Quality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Reduced CO</a:t>
                      </a:r>
                      <a:r>
                        <a:rPr lang="en-US" sz="1100" b="0" i="0" u="none" strike="noStrike" baseline="-250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Emissions</a:t>
                      </a:r>
                    </a:p>
                  </a:txBody>
                  <a:tcPr marL="6280" marR="6280" marT="628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Reduced SO</a:t>
                      </a:r>
                      <a:r>
                        <a:rPr lang="en-US" sz="1100" b="0" i="0" u="none" strike="noStrike" baseline="-250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, NO</a:t>
                      </a:r>
                      <a:r>
                        <a:rPr lang="en-US" sz="1100" b="0" i="0" u="none" strike="noStrike" baseline="-250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, and Particulate Emissions</a:t>
                      </a:r>
                    </a:p>
                  </a:txBody>
                  <a:tcPr marL="6280" marR="6280" marT="6280" marB="0" vert="vert27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31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Electric Energy Time Shift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Electric Supply 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Load Following</a:t>
                      </a: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Area Regulation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Electric Supply Reserve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Voltage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Support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Transmission Support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Transmission Congestion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Support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T&amp;D Upgrade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Deferral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Time of Use Energy Cost Management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Demand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Charge Management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4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4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accent4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Electric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Service Reliability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Electric Service Power 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Renewables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Energy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Time Shift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Renewables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Capacity Firming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Wind Generation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– Short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Wind Generation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– Long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»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Applications x Benefits Matrix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914400"/>
            <a:ext cx="86137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>
                <a:latin typeface="Calibri" pitchFamily="34" charset="0"/>
              </a:rPr>
              <a:t>The ESCT identifies different benefits depending on the applications pursued.</a:t>
            </a:r>
            <a:endParaRPr lang="en-US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8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609600" y="1719263"/>
            <a:ext cx="1706880" cy="49101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Project Details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6866" name="Title 1"/>
          <p:cNvSpPr txBox="1">
            <a:spLocks/>
          </p:cNvSpPr>
          <p:nvPr/>
        </p:nvSpPr>
        <p:spPr bwMode="auto">
          <a:xfrm>
            <a:off x="304800" y="914400"/>
            <a:ext cx="86137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>
                <a:latin typeface="Calibri" pitchFamily="34" charset="0"/>
              </a:rPr>
              <a:t>The tool identifies potential benefits and estimates the monetized value for an ES project based on the project details and application specified by the user.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»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Conceptual Framework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38200" y="3886200"/>
            <a:ext cx="1261872" cy="533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Regulatory Structure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700528" y="2621660"/>
            <a:ext cx="1261872" cy="12066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Application(s)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271766" y="2621660"/>
            <a:ext cx="1261872" cy="12066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Benefits</a:t>
            </a:r>
          </a:p>
        </p:txBody>
      </p:sp>
      <p:sp>
        <p:nvSpPr>
          <p:cNvPr id="10" name="Isosceles Triangle 9"/>
          <p:cNvSpPr/>
          <p:nvPr/>
        </p:nvSpPr>
        <p:spPr bwMode="auto">
          <a:xfrm rot="5400000">
            <a:off x="3474704" y="3185557"/>
            <a:ext cx="1340739" cy="212946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383280"/>
            <a:ext cx="1554480" cy="5029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bg1"/>
                </a:solidFill>
              </a:rPr>
              <a:t>Is the asset in a regulated market?</a:t>
            </a:r>
            <a:endParaRPr lang="en-US" sz="1400" b="0" i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916304" y="2621660"/>
            <a:ext cx="1261872" cy="1206665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Monetary Value</a:t>
            </a:r>
          </a:p>
        </p:txBody>
      </p:sp>
      <p:sp>
        <p:nvSpPr>
          <p:cNvPr id="15" name="Isosceles Triangle 14"/>
          <p:cNvSpPr/>
          <p:nvPr/>
        </p:nvSpPr>
        <p:spPr bwMode="auto">
          <a:xfrm rot="5400000">
            <a:off x="5014357" y="3185557"/>
            <a:ext cx="1340739" cy="212946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838200" y="2819400"/>
            <a:ext cx="1261872" cy="533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Location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200" y="2316480"/>
            <a:ext cx="1554480" cy="7315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bg1"/>
                </a:solidFill>
              </a:rPr>
              <a:t>Where is the asset located?</a:t>
            </a:r>
            <a:endParaRPr lang="en-US" sz="1400" b="0" i="1" dirty="0">
              <a:solidFill>
                <a:schemeClr val="bg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 bwMode="auto">
          <a:xfrm rot="5400000">
            <a:off x="609599" y="4038600"/>
            <a:ext cx="3810000" cy="304800"/>
          </a:xfrm>
          <a:prstGeom prst="triangle">
            <a:avLst>
              <a:gd name="adj" fmla="val 50312"/>
            </a:avLst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838200" y="6019800"/>
            <a:ext cx="1261872" cy="533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Technology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807720" y="4953000"/>
            <a:ext cx="1261872" cy="533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Owner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0" y="5486400"/>
            <a:ext cx="1676400" cy="5029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bg1"/>
                </a:solidFill>
              </a:rPr>
              <a:t>What ES technology will be used?</a:t>
            </a:r>
            <a:endParaRPr lang="en-US" sz="1400" b="0" i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" y="4450080"/>
            <a:ext cx="1554480" cy="5029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r>
              <a:rPr lang="en-US" sz="1400" b="0" i="1" dirty="0" smtClean="0">
                <a:solidFill>
                  <a:schemeClr val="bg1"/>
                </a:solidFill>
              </a:rPr>
              <a:t>Who will own the ES device?</a:t>
            </a:r>
            <a:endParaRPr lang="en-US" sz="1400" b="0" i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038600" y="4671060"/>
            <a:ext cx="4925704" cy="1762547"/>
          </a:xfrm>
          <a:prstGeom prst="roundRect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1440" bIns="91440"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30" name="Trapezoid 29"/>
          <p:cNvSpPr/>
          <p:nvPr/>
        </p:nvSpPr>
        <p:spPr>
          <a:xfrm>
            <a:off x="4137831" y="3809999"/>
            <a:ext cx="4701369" cy="914400"/>
          </a:xfrm>
          <a:prstGeom prst="trapezoid">
            <a:avLst>
              <a:gd name="adj" fmla="val 204854"/>
            </a:avLst>
          </a:prstGeom>
          <a:solidFill>
            <a:schemeClr val="accent1"/>
          </a:solidFill>
          <a:ln w="1270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1440" bIns="91440"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6684" y="3813773"/>
            <a:ext cx="1143000" cy="407323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$1.5 MM/year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4278068" y="5136260"/>
            <a:ext cx="1261872" cy="120666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Metrics</a:t>
            </a:r>
          </a:p>
        </p:txBody>
      </p:sp>
      <p:sp>
        <p:nvSpPr>
          <p:cNvPr id="34" name="Isosceles Triangle 33"/>
          <p:cNvSpPr/>
          <p:nvPr/>
        </p:nvSpPr>
        <p:spPr bwMode="auto">
          <a:xfrm rot="5400000">
            <a:off x="5135807" y="5639255"/>
            <a:ext cx="1207360" cy="201374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5887873" y="5136259"/>
            <a:ext cx="1261872" cy="120666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Calculations</a:t>
            </a:r>
          </a:p>
        </p:txBody>
      </p:sp>
      <p:sp>
        <p:nvSpPr>
          <p:cNvPr id="36" name="Isosceles Triangle 35"/>
          <p:cNvSpPr/>
          <p:nvPr/>
        </p:nvSpPr>
        <p:spPr bwMode="auto">
          <a:xfrm rot="5400000">
            <a:off x="6739824" y="5633469"/>
            <a:ext cx="1207364" cy="212947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7501128" y="5136258"/>
            <a:ext cx="1261872" cy="120666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</a:rPr>
              <a:t>Forecast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9600" y="4495800"/>
            <a:ext cx="1143000" cy="407323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b="1" i="1" dirty="0" smtClean="0">
                <a:solidFill>
                  <a:schemeClr val="bg1"/>
                </a:solidFill>
              </a:rPr>
              <a:t>What data should be collected?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87872" y="4495800"/>
            <a:ext cx="1315041" cy="407323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b="1" i="1" dirty="0" smtClean="0">
                <a:solidFill>
                  <a:schemeClr val="bg1"/>
                </a:solidFill>
              </a:rPr>
              <a:t>What equations will calculate value?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01128" y="4495800"/>
            <a:ext cx="1315041" cy="407323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b="1" i="1" dirty="0" smtClean="0">
                <a:solidFill>
                  <a:schemeClr val="bg1"/>
                </a:solidFill>
              </a:rPr>
              <a:t>How can value be projected into the future?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ESCT is composed of three modules that characterize the project, collect data, and calculate the net present value.</a:t>
            </a:r>
          </a:p>
        </p:txBody>
      </p:sp>
      <p:sp>
        <p:nvSpPr>
          <p:cNvPr id="4" name="AutoShape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667000" y="2133600"/>
            <a:ext cx="2133600" cy="838200"/>
          </a:xfrm>
          <a:prstGeom prst="chevron">
            <a:avLst>
              <a:gd name="adj" fmla="val 3041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0" tIns="45720" rIns="0" bIns="45720" anchor="ctr"/>
          <a:lstStyle/>
          <a:p>
            <a:pPr algn="ctr" defTabSz="903288" eaLnBrk="0" hangingPunct="0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Asset Characterization Module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AutoShape 3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133600"/>
            <a:ext cx="2133600" cy="838200"/>
          </a:xfrm>
          <a:prstGeom prst="chevron">
            <a:avLst>
              <a:gd name="adj" fmla="val 30418"/>
            </a:avLst>
          </a:prstGeom>
          <a:solidFill>
            <a:schemeClr val="accent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182880" tIns="44450" bIns="44450" anchor="ctr"/>
          <a:lstStyle/>
          <a:p>
            <a:pPr algn="ctr" defTabSz="903288" eaLnBrk="0" hangingPunct="0">
              <a:lnSpc>
                <a:spcPct val="900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Data Input Module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AutoShape 3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01740" y="2133600"/>
            <a:ext cx="2133600" cy="838200"/>
          </a:xfrm>
          <a:prstGeom prst="chevron">
            <a:avLst>
              <a:gd name="adj" fmla="val 30418"/>
            </a:avLst>
          </a:prstGeom>
          <a:solidFill>
            <a:schemeClr val="accent4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0" tIns="0" rIns="0" bIns="0" anchor="ctr"/>
          <a:lstStyle/>
          <a:p>
            <a:pPr algn="ctr" defTabSz="903288" eaLnBrk="0" hangingPunct="0"/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Computational Module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4092841"/>
              </p:ext>
            </p:extLst>
          </p:nvPr>
        </p:nvGraphicFramePr>
        <p:xfrm>
          <a:off x="685800" y="3048000"/>
          <a:ext cx="7696200" cy="329184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19812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Purpose</a:t>
                      </a:r>
                      <a:endParaRPr lang="en-US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Determine</a:t>
                      </a:r>
                      <a:r>
                        <a:rPr lang="en-US" sz="1600" baseline="0" dirty="0" smtClean="0"/>
                        <a:t> the list of project benefits.</a:t>
                      </a:r>
                      <a:endParaRPr lang="en-US" sz="1600" b="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Filter irrelevant metrics. Guide and assist</a:t>
                      </a:r>
                      <a:r>
                        <a:rPr lang="en-US" sz="1600" baseline="0" dirty="0" smtClean="0"/>
                        <a:t> data entry.</a:t>
                      </a:r>
                      <a:endParaRPr lang="en-US" sz="1600" b="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Calculation</a:t>
                      </a:r>
                      <a:r>
                        <a:rPr lang="en-US" sz="1600" baseline="0" dirty="0" smtClean="0"/>
                        <a:t> and Present results.</a:t>
                      </a:r>
                      <a:endParaRPr lang="en-US" sz="1600" b="0" baseline="0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Inputs</a:t>
                      </a:r>
                      <a:endParaRPr lang="en-US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Project</a:t>
                      </a:r>
                      <a:r>
                        <a:rPr lang="en-US" sz="1600" baseline="0" dirty="0" smtClean="0"/>
                        <a:t> Details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Applications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List</a:t>
                      </a:r>
                      <a:r>
                        <a:rPr lang="en-US" sz="1600" baseline="0" dirty="0" smtClean="0"/>
                        <a:t> of Benefits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Calculation Dataset,</a:t>
                      </a:r>
                      <a:r>
                        <a:rPr lang="en-US" sz="1600" baseline="0" dirty="0" smtClean="0"/>
                        <a:t> Sensitivity Ranges</a:t>
                      </a:r>
                      <a:r>
                        <a:rPr lang="en-US" sz="1600" dirty="0" smtClean="0"/>
                        <a:t> 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Outputs</a:t>
                      </a:r>
                      <a:endParaRPr lang="en-US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List of Benefits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Calculation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Dataset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Tabular and Graphic Presentation of Monetized Benefits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Key Methodologies</a:t>
                      </a:r>
                      <a:endParaRPr lang="en-US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Application-to</a:t>
                      </a:r>
                      <a:r>
                        <a:rPr lang="en-US" sz="1600" baseline="0" dirty="0" smtClean="0"/>
                        <a:t>-Benefit Relational Models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Benefit-to-Input</a:t>
                      </a:r>
                      <a:r>
                        <a:rPr lang="en-US" sz="1600" baseline="0" dirty="0" smtClean="0"/>
                        <a:t> Relational Model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 Benefit Calculations,</a:t>
                      </a:r>
                      <a:r>
                        <a:rPr lang="en-US" sz="1600" baseline="0" dirty="0" smtClean="0"/>
                        <a:t> Benefit Forecast Methodology</a:t>
                      </a:r>
                      <a:endParaRPr lang="en-US" sz="1600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2800350" y="2114550"/>
            <a:ext cx="285750" cy="2857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Tx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686300" y="2114550"/>
            <a:ext cx="285750" cy="2857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Tx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629400" y="2114550"/>
            <a:ext cx="285750" cy="2857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Tx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4800" y="685800"/>
            <a:ext cx="8507104" cy="228600"/>
          </a:xfrm>
          <a:prstGeom prst="rect">
            <a:avLst/>
          </a:prstGeom>
        </p:spPr>
        <p:txBody>
          <a:bodyPr/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2pPr>
            <a:lvl3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3pPr>
            <a:lvl4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4pPr>
            <a:lvl5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5pPr>
            <a:lvl6pPr marL="4603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6pPr>
            <a:lvl7pPr marL="9175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7pPr>
            <a:lvl8pPr marL="13747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8pPr>
            <a:lvl9pPr marL="1831975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Energy Storage Computational </a:t>
            </a:r>
            <a:r>
              <a:rPr lang="en-US" sz="1200" b="0" dirty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Tool » </a:t>
            </a:r>
            <a:r>
              <a:rPr lang="en-US" sz="1200" b="0" dirty="0" smtClean="0">
                <a:solidFill>
                  <a:schemeClr val="accent3"/>
                </a:solidFill>
                <a:latin typeface="Calibri" pitchFamily="34" charset="0"/>
                <a:ea typeface="+mn-ea"/>
                <a:cs typeface="Arial" pitchFamily="34" charset="0"/>
              </a:rPr>
              <a:t>How  the ESCT works </a:t>
            </a:r>
            <a:endParaRPr lang="en-US" sz="1200" b="0" dirty="0">
              <a:solidFill>
                <a:schemeClr val="accent3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4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GIG Template 05-20-2011">
  <a:themeElements>
    <a:clrScheme name="Smart Grid Colors">
      <a:dk1>
        <a:srgbClr val="595959"/>
      </a:dk1>
      <a:lt1>
        <a:srgbClr val="FFFFFF"/>
      </a:lt1>
      <a:dk2>
        <a:srgbClr val="595959"/>
      </a:dk2>
      <a:lt2>
        <a:srgbClr val="FFFFFF"/>
      </a:lt2>
      <a:accent1>
        <a:srgbClr val="2B4C74"/>
      </a:accent1>
      <a:accent2>
        <a:srgbClr val="21669F"/>
      </a:accent2>
      <a:accent3>
        <a:srgbClr val="84979E"/>
      </a:accent3>
      <a:accent4>
        <a:srgbClr val="85B043"/>
      </a:accent4>
      <a:accent5>
        <a:srgbClr val="B8D51F"/>
      </a:accent5>
      <a:accent6>
        <a:srgbClr val="78ABC2"/>
      </a:accent6>
      <a:hlink>
        <a:srgbClr val="254162"/>
      </a:hlink>
      <a:folHlink>
        <a:srgbClr val="254162"/>
      </a:folHlink>
    </a:clrScheme>
    <a:fontScheme name="Smart Grid Template Fo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tx1"/>
          </a:solidFill>
        </a:ln>
        <a:effectLst/>
      </a:spPr>
      <a:bodyPr tIns="91440" bIns="91440" rtlCol="0" anchor="ctr"/>
      <a:lstStyle>
        <a:defPPr algn="ctr">
          <a:defRPr sz="1600" b="1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  <a:txDef>
      <a:spPr>
        <a:noFill/>
      </a:spPr>
      <a:bodyPr wrap="square" tIns="91440" bIns="91440" rtlCol="0">
        <a:noAutofit/>
      </a:bodyPr>
      <a:lstStyle>
        <a:defPPr marL="0" indent="0">
          <a:buFont typeface="Arial" pitchFamily="34" charset="0"/>
          <a:buNone/>
          <a:defRPr sz="1400" dirty="0" err="1" smtClean="0"/>
        </a:defPPr>
      </a:lstStyle>
    </a:txDef>
  </a:objectDefaults>
  <a:extraClrSchemeLst>
    <a:extraClrScheme>
      <a:clrScheme name="energy practice template 1">
        <a:dk1>
          <a:srgbClr val="000000"/>
        </a:dk1>
        <a:lt1>
          <a:srgbClr val="FFFFFF"/>
        </a:lt1>
        <a:dk2>
          <a:srgbClr val="5C1C49"/>
        </a:dk2>
        <a:lt2>
          <a:srgbClr val="B3C4D1"/>
        </a:lt2>
        <a:accent1>
          <a:srgbClr val="093678"/>
        </a:accent1>
        <a:accent2>
          <a:srgbClr val="FDDC51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E5C749"/>
        </a:accent6>
        <a:hlink>
          <a:srgbClr val="8F2E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ustom Color 1">
      <a:srgbClr val="5C2801"/>
    </a:custClr>
    <a:custClr name="Custom Color 2">
      <a:srgbClr val="8F2E00"/>
    </a:custClr>
    <a:custClr name="Custom Color 3">
      <a:srgbClr val="B16D4D"/>
    </a:custClr>
    <a:custClr name="Custom Color 4">
      <a:srgbClr val="9D7792"/>
    </a:custClr>
    <a:custClr name="Custom Color 5">
      <a:srgbClr val="5B7FB5"/>
    </a:custClr>
    <a:custClr name="Custom Color 6">
      <a:srgbClr val="2D9F97"/>
    </a:custClr>
    <a:custClr name="Custom Color 7">
      <a:srgbClr val="79805A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Energy Portmen</Template>
  <TotalTime>4251</TotalTime>
  <Words>1452</Words>
  <Application>Microsoft Office PowerPoint</Application>
  <PresentationFormat>On-screen Show (4:3)</PresentationFormat>
  <Paragraphs>440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SGIG Template 05-20-2011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Navigant Consulting,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ESCT</dc:title>
  <dc:subject>Smart Grid Storage Demonstration</dc:subject>
  <dc:creator>SGDP Data Analysis Team</dc:creator>
  <cp:lastModifiedBy>Warren Wang</cp:lastModifiedBy>
  <cp:revision>167</cp:revision>
  <dcterms:created xsi:type="dcterms:W3CDTF">2011-08-30T22:11:04Z</dcterms:created>
  <dcterms:modified xsi:type="dcterms:W3CDTF">2012-10-19T15:33:56Z</dcterms:modified>
</cp:coreProperties>
</file>